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13"/>
  </p:notesMasterIdLst>
  <p:handoutMasterIdLst>
    <p:handoutMasterId r:id="rId14"/>
  </p:handoutMasterIdLst>
  <p:sldIdLst>
    <p:sldId id="604" r:id="rId7"/>
    <p:sldId id="707" r:id="rId8"/>
    <p:sldId id="708" r:id="rId9"/>
    <p:sldId id="709" r:id="rId10"/>
    <p:sldId id="706" r:id="rId11"/>
    <p:sldId id="256" r:id="rId1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092C74"/>
    <a:srgbClr val="69A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304" autoAdjust="0"/>
    <p:restoredTop sz="86501"/>
  </p:normalViewPr>
  <p:slideViewPr>
    <p:cSldViewPr snapToGrid="0" showGuides="1">
      <p:cViewPr varScale="1">
        <p:scale>
          <a:sx n="196" d="100"/>
          <a:sy n="196" d="100"/>
        </p:scale>
        <p:origin x="176" y="280"/>
      </p:cViewPr>
      <p:guideLst>
        <p:guide orient="horz" pos="1620"/>
        <p:guide pos="2880"/>
        <p:guide pos="5472"/>
        <p:guide pos="288"/>
        <p:guide orient="horz" pos="270"/>
        <p:guide orient="horz" pos="2988"/>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7/21/21</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7/21/21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2</a:t>
            </a:fld>
            <a:endParaRPr lang="en-US"/>
          </a:p>
        </p:txBody>
      </p:sp>
    </p:spTree>
    <p:extLst>
      <p:ext uri="{BB962C8B-B14F-4D97-AF65-F5344CB8AC3E}">
        <p14:creationId xmlns:p14="http://schemas.microsoft.com/office/powerpoint/2010/main" val="608985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3</a:t>
            </a:fld>
            <a:endParaRPr lang="en-US"/>
          </a:p>
        </p:txBody>
      </p:sp>
    </p:spTree>
    <p:extLst>
      <p:ext uri="{BB962C8B-B14F-4D97-AF65-F5344CB8AC3E}">
        <p14:creationId xmlns:p14="http://schemas.microsoft.com/office/powerpoint/2010/main" val="1128551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4</a:t>
            </a:fld>
            <a:endParaRPr lang="en-US"/>
          </a:p>
        </p:txBody>
      </p:sp>
    </p:spTree>
    <p:extLst>
      <p:ext uri="{BB962C8B-B14F-4D97-AF65-F5344CB8AC3E}">
        <p14:creationId xmlns:p14="http://schemas.microsoft.com/office/powerpoint/2010/main" val="3516333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5</a:t>
            </a:fld>
            <a:endParaRPr lang="en-US"/>
          </a:p>
        </p:txBody>
      </p:sp>
    </p:spTree>
    <p:extLst>
      <p:ext uri="{BB962C8B-B14F-4D97-AF65-F5344CB8AC3E}">
        <p14:creationId xmlns:p14="http://schemas.microsoft.com/office/powerpoint/2010/main" val="1376369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79F371-3862-4534-BA58-4E7EFD6CBEB2}" type="slidenum">
              <a:rPr lang="en-US" smtClean="0"/>
              <a:t>6</a:t>
            </a:fld>
            <a:endParaRPr lang="en-US"/>
          </a:p>
        </p:txBody>
      </p:sp>
    </p:spTree>
    <p:extLst>
      <p:ext uri="{BB962C8B-B14F-4D97-AF65-F5344CB8AC3E}">
        <p14:creationId xmlns:p14="http://schemas.microsoft.com/office/powerpoint/2010/main" val="31155526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descr="Quotation marks">
            <a:extLst>
              <a:ext uri="{FF2B5EF4-FFF2-40B4-BE49-F238E27FC236}">
                <a16:creationId xmlns:a16="http://schemas.microsoft.com/office/drawing/2014/main" id="{FE8CABBD-9B77-4E67-9A9B-7336CC8B4135}"/>
              </a:ext>
              <a:ext uri="{C183D7F6-B498-43B3-948B-1728B52AA6E4}">
                <adec:decorative xmlns:adec="http://schemas.microsoft.com/office/drawing/2017/decorative" val="0"/>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69ACE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261430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83378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2"/>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dirty="0"/>
              <a:t>Click to add bullets</a:t>
            </a:r>
          </a:p>
          <a:p>
            <a:pPr lvl="1"/>
            <a:r>
              <a:rPr lang="en-US"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2"/>
              </a:buClr>
              <a:buFont typeface="Courier New" panose="02070309020205020404" pitchFamily="49" charset="0"/>
              <a:buChar char="o"/>
              <a:defRPr sz="1000">
                <a:solidFill>
                  <a:schemeClr val="bg1"/>
                </a:solidFill>
              </a:defRPr>
            </a:lvl2pPr>
          </a:lstStyle>
          <a:p>
            <a:pPr lvl="0"/>
            <a:r>
              <a:rPr lang="en-US" dirty="0"/>
              <a:t>Click to add bullets</a:t>
            </a:r>
          </a:p>
          <a:p>
            <a:pPr lvl="1"/>
            <a:r>
              <a:rPr lang="en-US"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000">
                <a:solidFill>
                  <a:schemeClr val="bg1"/>
                </a:solidFill>
              </a:defRPr>
            </a:lvl2pPr>
          </a:lstStyle>
          <a:p>
            <a:pPr lvl="0"/>
            <a:r>
              <a:rPr lang="en-US" dirty="0"/>
              <a:t>Click to add bullets</a:t>
            </a:r>
          </a:p>
          <a:p>
            <a:pPr lvl="1"/>
            <a:r>
              <a:rPr lang="en-US"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000">
                <a:solidFill>
                  <a:schemeClr val="bg1"/>
                </a:solidFill>
              </a:defRPr>
            </a:lvl2pPr>
          </a:lstStyle>
          <a:p>
            <a:pPr lvl="0"/>
            <a:r>
              <a:rPr lang="en-US" dirty="0"/>
              <a:t>Click to add bullets</a:t>
            </a:r>
          </a:p>
          <a:p>
            <a:pPr lvl="1"/>
            <a:r>
              <a:rPr lang="en-US"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828007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27071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0173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98086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6892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301943"/>
            <a:ext cx="3706784" cy="779169"/>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7" name="Page Number">
            <a:extLst>
              <a:ext uri="{FF2B5EF4-FFF2-40B4-BE49-F238E27FC236}">
                <a16:creationId xmlns:a16="http://schemas.microsoft.com/office/drawing/2014/main" id="{81AE809D-936A-4237-B462-A8B146A6C789}"/>
              </a:ext>
            </a:extLst>
          </p:cNvPr>
          <p:cNvSpPr txBox="1"/>
          <p:nvPr userDrawn="1"/>
        </p:nvSpPr>
        <p:spPr>
          <a:xfrm>
            <a:off x="7891462" y="4735116"/>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314264"/>
            <a:ext cx="3706784" cy="768196"/>
          </a:xfrm>
          <a:prstGeom prst="rect">
            <a:avLst/>
          </a:prstGeom>
        </p:spPr>
        <p:txBody>
          <a:bodyPr anchor="b"/>
          <a:lstStyle>
            <a:lvl1pPr>
              <a:defRPr sz="3000" b="1">
                <a:solidFill>
                  <a:schemeClr val="bg1"/>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76752" y="1096464"/>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460055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88258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329283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852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02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6A3B47A9-9AB9-4359-A67A-4A3EC54C488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2021, 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4959304" y="980442"/>
            <a:ext cx="3141409" cy="927216"/>
          </a:xfrm>
          <a:prstGeom prst="rect">
            <a:avLst/>
          </a:prstGeom>
        </p:spPr>
        <p:txBody>
          <a:bodyPr anchor="ctr"/>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C658811F-BA33-419E-AC91-AAC3393B703F}"/>
              </a:ext>
            </a:extLst>
          </p:cNvPr>
          <p:cNvSpPr/>
          <p:nvPr/>
        </p:nvSpPr>
        <p:spPr>
          <a:xfrm>
            <a:off x="5062969" y="1907658"/>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815009"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815009" y="2760932"/>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499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709293"/>
            <a:ext cx="4682835" cy="526467"/>
          </a:xfrm>
          <a:prstGeom prst="rect">
            <a:avLst/>
          </a:prstGeom>
        </p:spPr>
        <p:txBody>
          <a:bodyPr anchor="ctr"/>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51089"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dirty="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34072" y="2430265"/>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840927"/>
            <a:ext cx="4953052" cy="579032"/>
          </a:xfrm>
          <a:prstGeom prst="rect">
            <a:avLst/>
          </a:prstGeom>
        </p:spPr>
        <p:txBody>
          <a:bodyPr anchor="ctr"/>
          <a:lstStyle>
            <a:lvl1pPr>
              <a:defRPr sz="3000" b="1">
                <a:solidFill>
                  <a:schemeClr val="bg1"/>
                </a:solidFill>
              </a:defRPr>
            </a:lvl1pPr>
          </a:lstStyle>
          <a:p>
            <a:r>
              <a:rPr lang="en-US"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26356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509214"/>
            <a:ext cx="3588328" cy="509105"/>
          </a:xfrm>
          <a:prstGeom prst="rect">
            <a:avLst/>
          </a:prstGeom>
        </p:spPr>
        <p:txBody>
          <a:bodyPr anchor="ctr"/>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36172" y="103826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1"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80147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455555"/>
            <a:ext cx="4581006" cy="509105"/>
          </a:xfrm>
          <a:prstGeom prst="rect">
            <a:avLst/>
          </a:prstGeom>
        </p:spPr>
        <p:txBody>
          <a:bodyPr anchor="ctr"/>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26725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theme" Target="../theme/theme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3959" r:id="rId3"/>
    <p:sldLayoutId id="2147483964"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5" r:id="rId3"/>
    <p:sldLayoutId id="2147484016" r:id="rId4"/>
    <p:sldLayoutId id="2147484027" r:id="rId5"/>
    <p:sldLayoutId id="2147484033"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1" r:id="rId3"/>
    <p:sldLayoutId id="2147484072" r:id="rId4"/>
    <p:sldLayoutId id="2147484073" r:id="rId5"/>
    <p:sldLayoutId id="2147484082" r:id="rId6"/>
    <p:sldLayoutId id="2147484081" r:id="rId7"/>
    <p:sldLayoutId id="2147484084" r:id="rId8"/>
    <p:sldLayoutId id="2147484083" r:id="rId9"/>
    <p:sldLayoutId id="2147484085" r:id="rId10"/>
    <p:sldLayoutId id="2147484077" r:id="rId11"/>
    <p:sldLayoutId id="2147484074" r:id="rId12"/>
    <p:sldLayoutId id="2147484075" r:id="rId13"/>
    <p:sldLayoutId id="2147484078" r:id="rId14"/>
    <p:sldLayoutId id="2147484079" r:id="rId15"/>
    <p:sldLayoutId id="2147484080" r:id="rId16"/>
    <p:sldLayoutId id="2147484086" r:id="rId17"/>
    <p:sldLayoutId id="2147484087" r:id="rId18"/>
    <p:sldLayoutId id="2147484088" r:id="rId19"/>
    <p:sldLayoutId id="214748408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images.nvidia.com/aem-dam/en-zz/Solutions/geforce/ampere/pdf/NVIDIA-ampere-GA102-GPU-Architecture-Whitepaper-V1.pd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techpowerup.com/gpu-specs/" TargetMode="External"/><Relationship Id="rId4" Type="http://schemas.openxmlformats.org/officeDocument/2006/relationships/hyperlink" Target="https://doi.org/10.1109/HPEC.2019.8916466"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a:xfrm>
            <a:off x="467751" y="1496291"/>
            <a:ext cx="8208498" cy="1235776"/>
          </a:xfrm>
        </p:spPr>
        <p:txBody>
          <a:bodyPr>
            <a:normAutofit/>
          </a:bodyPr>
          <a:lstStyle/>
          <a:p>
            <a:r>
              <a:rPr lang="en-US" dirty="0"/>
              <a:t>Introduction to Parallel Programming with CUDA</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p:txBody>
          <a:bodyPr>
            <a:normAutofit lnSpcReduction="10000"/>
          </a:bodyPr>
          <a:lstStyle/>
          <a:p>
            <a:r>
              <a:rPr lang="en-US" dirty="0"/>
              <a:t>Nvidia GPU Device Shared </a:t>
            </a:r>
            <a:r>
              <a:rPr lang="en-US"/>
              <a:t>and Constant </a:t>
            </a:r>
            <a:r>
              <a:rPr lang="en-US" dirty="0"/>
              <a:t>Memory</a:t>
            </a:r>
          </a:p>
        </p:txBody>
      </p:sp>
    </p:spTree>
    <p:extLst>
      <p:ext uri="{BB962C8B-B14F-4D97-AF65-F5344CB8AC3E}">
        <p14:creationId xmlns:p14="http://schemas.microsoft.com/office/powerpoint/2010/main" val="220832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ypical NVIDIA GPU architecture. The number of SMXs and the computation resources inside varies with the generation and the computational capabilities of the GPU.">
            <a:extLst>
              <a:ext uri="{FF2B5EF4-FFF2-40B4-BE49-F238E27FC236}">
                <a16:creationId xmlns:a16="http://schemas.microsoft.com/office/drawing/2014/main" id="{0B582BBE-B325-9641-B131-04349C4DA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375" y="1167493"/>
            <a:ext cx="5186575" cy="35759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45617FC-BB87-A448-A76B-E82D824E622F}"/>
              </a:ext>
            </a:extLst>
          </p:cNvPr>
          <p:cNvSpPr>
            <a:spLocks noGrp="1"/>
          </p:cNvSpPr>
          <p:nvPr>
            <p:ph type="title"/>
          </p:nvPr>
        </p:nvSpPr>
        <p:spPr/>
        <p:txBody>
          <a:bodyPr/>
          <a:lstStyle/>
          <a:p>
            <a:r>
              <a:rPr lang="en-US" dirty="0"/>
              <a:t>Nvidia GPU Device Layout</a:t>
            </a:r>
          </a:p>
        </p:txBody>
      </p:sp>
      <p:grpSp>
        <p:nvGrpSpPr>
          <p:cNvPr id="7" name="Group 6" descr="This is the diagram from the previous module. It was the first diagram associated with the latest Ampere architecture. It shows the full device layout with memory controllers on the left and right sides. These memory controllers are directly connected to Nvidia's HBM2 (High Bandwidth Memory generation 2) memory. This is the memory that is considered device global memory.">
            <a:extLst>
              <a:ext uri="{FF2B5EF4-FFF2-40B4-BE49-F238E27FC236}">
                <a16:creationId xmlns:a16="http://schemas.microsoft.com/office/drawing/2014/main" id="{2BA34504-6CB3-244A-83CF-F0E456FCE85E}"/>
              </a:ext>
            </a:extLst>
          </p:cNvPr>
          <p:cNvGrpSpPr/>
          <p:nvPr/>
        </p:nvGrpSpPr>
        <p:grpSpPr>
          <a:xfrm>
            <a:off x="468605" y="1149675"/>
            <a:ext cx="3461657" cy="1789467"/>
            <a:chOff x="457200" y="1068518"/>
            <a:chExt cx="4764315" cy="2750584"/>
          </a:xfrm>
        </p:grpSpPr>
        <p:pic>
          <p:nvPicPr>
            <p:cNvPr id="4" name="Picture 3" descr="A detailed diagram of the Ampere GPU Architecture. This diagram shows interfaces between memory on host and device, interface for communication between CPU and GPU, and the various components that make up the GPU.">
              <a:extLst>
                <a:ext uri="{FF2B5EF4-FFF2-40B4-BE49-F238E27FC236}">
                  <a16:creationId xmlns:a16="http://schemas.microsoft.com/office/drawing/2014/main" id="{8573B697-DF63-954A-9C1E-1A7BD74269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33554"/>
              <a:ext cx="4265445" cy="2685548"/>
            </a:xfrm>
            <a:prstGeom prst="rect">
              <a:avLst/>
            </a:prstGeom>
          </p:spPr>
        </p:pic>
        <p:sp>
          <p:nvSpPr>
            <p:cNvPr id="5" name="TextBox 4">
              <a:extLst>
                <a:ext uri="{FF2B5EF4-FFF2-40B4-BE49-F238E27FC236}">
                  <a16:creationId xmlns:a16="http://schemas.microsoft.com/office/drawing/2014/main" id="{36E04958-1DDC-F84E-ABF3-40CFD8DC5CD2}"/>
                </a:ext>
              </a:extLst>
            </p:cNvPr>
            <p:cNvSpPr txBox="1"/>
            <p:nvPr/>
          </p:nvSpPr>
          <p:spPr>
            <a:xfrm>
              <a:off x="4733881" y="1068518"/>
              <a:ext cx="487634" cy="369332"/>
            </a:xfrm>
            <a:prstGeom prst="rect">
              <a:avLst/>
            </a:prstGeom>
            <a:noFill/>
          </p:spPr>
          <p:txBody>
            <a:bodyPr wrap="none" rtlCol="0">
              <a:spAutoFit/>
            </a:bodyPr>
            <a:lstStyle/>
            <a:p>
              <a:r>
                <a:rPr lang="en-US" dirty="0"/>
                <a:t>[1]</a:t>
              </a:r>
            </a:p>
          </p:txBody>
        </p:sp>
      </p:grpSp>
      <p:sp>
        <p:nvSpPr>
          <p:cNvPr id="6" name="TextBox 5">
            <a:extLst>
              <a:ext uri="{FF2B5EF4-FFF2-40B4-BE49-F238E27FC236}">
                <a16:creationId xmlns:a16="http://schemas.microsoft.com/office/drawing/2014/main" id="{C41DCB1F-454F-694A-8302-6F072EBBBD4B}"/>
              </a:ext>
            </a:extLst>
          </p:cNvPr>
          <p:cNvSpPr txBox="1"/>
          <p:nvPr/>
        </p:nvSpPr>
        <p:spPr>
          <a:xfrm>
            <a:off x="3151414" y="4310742"/>
            <a:ext cx="487634" cy="369332"/>
          </a:xfrm>
          <a:prstGeom prst="rect">
            <a:avLst/>
          </a:prstGeom>
          <a:noFill/>
        </p:spPr>
        <p:txBody>
          <a:bodyPr wrap="none" rtlCol="0">
            <a:spAutoFit/>
          </a:bodyPr>
          <a:lstStyle/>
          <a:p>
            <a:r>
              <a:rPr lang="en-US" dirty="0"/>
              <a:t>[2]</a:t>
            </a:r>
          </a:p>
        </p:txBody>
      </p:sp>
    </p:spTree>
    <p:extLst>
      <p:ext uri="{BB962C8B-B14F-4D97-AF65-F5344CB8AC3E}">
        <p14:creationId xmlns:p14="http://schemas.microsoft.com/office/powerpoint/2010/main" val="1959870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58516-A837-624C-B64C-9676EBE1A359}"/>
              </a:ext>
            </a:extLst>
          </p:cNvPr>
          <p:cNvSpPr>
            <a:spLocks noGrp="1"/>
          </p:cNvSpPr>
          <p:nvPr>
            <p:ph type="title"/>
          </p:nvPr>
        </p:nvSpPr>
        <p:spPr>
          <a:xfrm>
            <a:off x="457200" y="145312"/>
            <a:ext cx="8229600" cy="834402"/>
          </a:xfrm>
        </p:spPr>
        <p:txBody>
          <a:bodyPr/>
          <a:lstStyle/>
          <a:p>
            <a:r>
              <a:rPr lang="en-US" sz="2800" dirty="0"/>
              <a:t>GPU Device L2/Constant Memory By Architecture</a:t>
            </a:r>
          </a:p>
        </p:txBody>
      </p:sp>
      <p:sp>
        <p:nvSpPr>
          <p:cNvPr id="3" name="Text Placeholder 2">
            <a:extLst>
              <a:ext uri="{FF2B5EF4-FFF2-40B4-BE49-F238E27FC236}">
                <a16:creationId xmlns:a16="http://schemas.microsoft.com/office/drawing/2014/main" id="{DA64D0C1-A171-7640-8ACD-77FFB0E37F1A}"/>
              </a:ext>
            </a:extLst>
          </p:cNvPr>
          <p:cNvSpPr>
            <a:spLocks noGrp="1"/>
          </p:cNvSpPr>
          <p:nvPr>
            <p:ph type="body" sz="quarter" idx="16"/>
          </p:nvPr>
        </p:nvSpPr>
        <p:spPr>
          <a:xfrm>
            <a:off x="533919" y="1390650"/>
            <a:ext cx="8085415" cy="3146626"/>
          </a:xfrm>
        </p:spPr>
        <p:txBody>
          <a:bodyPr/>
          <a:lstStyle/>
          <a:p>
            <a:r>
              <a:rPr lang="en-US" sz="2000" dirty="0"/>
              <a:t>Tesla (2008-2010) – 16 – 64 KB</a:t>
            </a:r>
          </a:p>
          <a:p>
            <a:r>
              <a:rPr lang="en-US" sz="2000" dirty="0"/>
              <a:t>Fermi (2010-2012) – 256 – 768 KB</a:t>
            </a:r>
          </a:p>
          <a:p>
            <a:r>
              <a:rPr lang="en-US" sz="2000" dirty="0"/>
              <a:t>Kepler (2012-2014) - 256 – 1536 KB</a:t>
            </a:r>
          </a:p>
          <a:p>
            <a:r>
              <a:rPr lang="en-US" sz="2000" dirty="0"/>
              <a:t>Maxwell (2014-2016) – 1- 2 MB</a:t>
            </a:r>
          </a:p>
          <a:p>
            <a:r>
              <a:rPr lang="en-US" sz="2000" dirty="0"/>
              <a:t>Pascal (2016-2018) – 256 KB – 4 MB</a:t>
            </a:r>
          </a:p>
          <a:p>
            <a:r>
              <a:rPr lang="en-US" sz="2000" dirty="0"/>
              <a:t>Volta (2018-2019) – 4.5 – 6 MB</a:t>
            </a:r>
          </a:p>
          <a:p>
            <a:r>
              <a:rPr lang="en-US" sz="2000" dirty="0"/>
              <a:t>Turing (2019-2020) – 1 – 6 MB</a:t>
            </a:r>
          </a:p>
          <a:p>
            <a:r>
              <a:rPr lang="en-US" sz="2000" dirty="0"/>
              <a:t>Ampere (2020-) – 2 – 48 MB</a:t>
            </a:r>
          </a:p>
        </p:txBody>
      </p:sp>
    </p:spTree>
    <p:extLst>
      <p:ext uri="{BB962C8B-B14F-4D97-AF65-F5344CB8AC3E}">
        <p14:creationId xmlns:p14="http://schemas.microsoft.com/office/powerpoint/2010/main" val="630223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58516-A837-624C-B64C-9676EBE1A359}"/>
              </a:ext>
            </a:extLst>
          </p:cNvPr>
          <p:cNvSpPr>
            <a:spLocks noGrp="1"/>
          </p:cNvSpPr>
          <p:nvPr>
            <p:ph type="title"/>
          </p:nvPr>
        </p:nvSpPr>
        <p:spPr>
          <a:xfrm>
            <a:off x="457200" y="428624"/>
            <a:ext cx="8229600" cy="551089"/>
          </a:xfrm>
        </p:spPr>
        <p:txBody>
          <a:bodyPr/>
          <a:lstStyle/>
          <a:p>
            <a:r>
              <a:rPr lang="en-US" sz="2800" dirty="0"/>
              <a:t>GPU Device Shared Memory By Architecture</a:t>
            </a:r>
          </a:p>
        </p:txBody>
      </p:sp>
      <p:sp>
        <p:nvSpPr>
          <p:cNvPr id="3" name="Text Placeholder 2">
            <a:extLst>
              <a:ext uri="{FF2B5EF4-FFF2-40B4-BE49-F238E27FC236}">
                <a16:creationId xmlns:a16="http://schemas.microsoft.com/office/drawing/2014/main" id="{DA64D0C1-A171-7640-8ACD-77FFB0E37F1A}"/>
              </a:ext>
            </a:extLst>
          </p:cNvPr>
          <p:cNvSpPr>
            <a:spLocks noGrp="1"/>
          </p:cNvSpPr>
          <p:nvPr>
            <p:ph type="body" sz="quarter" idx="16"/>
          </p:nvPr>
        </p:nvSpPr>
        <p:spPr>
          <a:xfrm>
            <a:off x="533919" y="1390650"/>
            <a:ext cx="8085415" cy="3146626"/>
          </a:xfrm>
        </p:spPr>
        <p:txBody>
          <a:bodyPr/>
          <a:lstStyle/>
          <a:p>
            <a:r>
              <a:rPr lang="en-US" sz="2000" dirty="0"/>
              <a:t>Tesla (2008-2010) – Not applicable as no L1 Cache</a:t>
            </a:r>
          </a:p>
          <a:p>
            <a:r>
              <a:rPr lang="en-US" sz="2000" dirty="0"/>
              <a:t>Fermi (2010-2012) – 64 KB per SM</a:t>
            </a:r>
          </a:p>
          <a:p>
            <a:r>
              <a:rPr lang="en-US" sz="2000" dirty="0"/>
              <a:t>Kepler (2012-2014) – 16 KB per SM</a:t>
            </a:r>
          </a:p>
          <a:p>
            <a:r>
              <a:rPr lang="en-US" sz="2000" dirty="0"/>
              <a:t>Maxwell (2014-2016) – 64 KB per SM</a:t>
            </a:r>
          </a:p>
          <a:p>
            <a:r>
              <a:rPr lang="en-US" sz="2000" dirty="0"/>
              <a:t>Pascal (2016-2018) – 16– 48 KB per SM</a:t>
            </a:r>
          </a:p>
          <a:p>
            <a:r>
              <a:rPr lang="en-US" sz="2000" dirty="0"/>
              <a:t>Volta (2018-2019) – 96 - 128 KB</a:t>
            </a:r>
          </a:p>
          <a:p>
            <a:r>
              <a:rPr lang="en-US" sz="2000" dirty="0"/>
              <a:t>Turing (2019-2020) – 64 KB</a:t>
            </a:r>
          </a:p>
          <a:p>
            <a:r>
              <a:rPr lang="en-US" sz="2000" dirty="0"/>
              <a:t>Ampere (2020-) – 128 – 192 KB</a:t>
            </a:r>
          </a:p>
        </p:txBody>
      </p:sp>
    </p:spTree>
    <p:extLst>
      <p:ext uri="{BB962C8B-B14F-4D97-AF65-F5344CB8AC3E}">
        <p14:creationId xmlns:p14="http://schemas.microsoft.com/office/powerpoint/2010/main" val="2469728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4F44F-20E2-4F8A-B391-2849B8BC74E8}"/>
              </a:ext>
            </a:extLst>
          </p:cNvPr>
          <p:cNvSpPr>
            <a:spLocks noGrp="1"/>
          </p:cNvSpPr>
          <p:nvPr>
            <p:ph type="title"/>
          </p:nvPr>
        </p:nvSpPr>
        <p:spPr/>
        <p:txBody>
          <a:bodyPr/>
          <a:lstStyle/>
          <a:p>
            <a:r>
              <a:rPr lang="en-US" dirty="0"/>
              <a:t>Bibliography</a:t>
            </a:r>
          </a:p>
        </p:txBody>
      </p:sp>
      <p:sp>
        <p:nvSpPr>
          <p:cNvPr id="6" name="Text Placeholder 5">
            <a:extLst>
              <a:ext uri="{FF2B5EF4-FFF2-40B4-BE49-F238E27FC236}">
                <a16:creationId xmlns:a16="http://schemas.microsoft.com/office/drawing/2014/main" id="{AD0760BF-8C36-488C-8A1A-060E92F5B950}"/>
              </a:ext>
            </a:extLst>
          </p:cNvPr>
          <p:cNvSpPr>
            <a:spLocks noGrp="1"/>
          </p:cNvSpPr>
          <p:nvPr>
            <p:ph type="body" sz="quarter" idx="16"/>
          </p:nvPr>
        </p:nvSpPr>
        <p:spPr/>
        <p:txBody>
          <a:bodyPr/>
          <a:lstStyle/>
          <a:p>
            <a:r>
              <a:rPr lang="en-US" dirty="0"/>
              <a:t>[1] 2020. Nvidia. Nvidia Ampere GA102 GPU Architecture.</a:t>
            </a:r>
            <a:r>
              <a:rPr lang="en-US" i="1" dirty="0"/>
              <a:t> </a:t>
            </a:r>
            <a:r>
              <a:rPr lang="en-US" dirty="0"/>
              <a:t>Retrieved from </a:t>
            </a:r>
            <a:r>
              <a:rPr lang="en-US" dirty="0">
                <a:hlinkClick r:id="rId3"/>
              </a:rPr>
              <a:t>https://images.nvidia.com/aem-dam/en-zz/Solutions/geforce/ampere/pdf/NVIDIA-ampere-GA102-GPU-Architecture-Whitepaper-V1.pdf</a:t>
            </a:r>
            <a:r>
              <a:rPr lang="en-US" dirty="0"/>
              <a:t>.</a:t>
            </a:r>
          </a:p>
          <a:p>
            <a:r>
              <a:rPr lang="en-US" dirty="0"/>
              <a:t>[2] Y Arafa, AHA </a:t>
            </a:r>
            <a:r>
              <a:rPr lang="en-US" dirty="0" err="1"/>
              <a:t>Badawy</a:t>
            </a:r>
            <a:r>
              <a:rPr lang="en-US" dirty="0"/>
              <a:t>, G. </a:t>
            </a:r>
            <a:r>
              <a:rPr lang="en-US" dirty="0" err="1"/>
              <a:t>Chennupati</a:t>
            </a:r>
            <a:r>
              <a:rPr lang="en-US" dirty="0"/>
              <a:t>. 2019. IEEE High Performance Extreme Computing Conference (HPEC). 24-26 Sept. 2019. Waltham, MA, USA. IEEE. </a:t>
            </a:r>
            <a:r>
              <a:rPr lang="en-US" dirty="0">
                <a:hlinkClick r:id="rId4"/>
              </a:rPr>
              <a:t>https://doi.org/10.1109/HPEC.2019.8916466</a:t>
            </a:r>
            <a:r>
              <a:rPr lang="en-US" dirty="0"/>
              <a:t>.</a:t>
            </a:r>
          </a:p>
          <a:p>
            <a:r>
              <a:rPr lang="en-US" dirty="0"/>
              <a:t>[3] 2021. </a:t>
            </a:r>
            <a:r>
              <a:rPr lang="en-US" dirty="0" err="1"/>
              <a:t>TechPowerUp</a:t>
            </a:r>
            <a:r>
              <a:rPr lang="en-US" dirty="0"/>
              <a:t>. </a:t>
            </a:r>
            <a:r>
              <a:rPr lang="en-US" dirty="0" err="1"/>
              <a:t>TechPowerUp</a:t>
            </a:r>
            <a:r>
              <a:rPr lang="en-US" dirty="0"/>
              <a:t> GPU Database. 2021 Retrieved from </a:t>
            </a:r>
            <a:r>
              <a:rPr lang="en-US" dirty="0">
                <a:hlinkClick r:id="rId5"/>
              </a:rPr>
              <a:t>https://www.techpowerup.com/gpu-specs/</a:t>
            </a:r>
            <a:endParaRPr lang="en-US" dirty="0"/>
          </a:p>
        </p:txBody>
      </p:sp>
    </p:spTree>
    <p:extLst>
      <p:ext uri="{BB962C8B-B14F-4D97-AF65-F5344CB8AC3E}">
        <p14:creationId xmlns:p14="http://schemas.microsoft.com/office/powerpoint/2010/main" val="2469975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393121"/>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5C33A533-D318-D947-A726-F5303DAC5C41}" vid="{8AAB8DFE-79F5-F04A-9CB9-85EC938E80CB}"/>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5C33A533-D318-D947-A726-F5303DAC5C41}" vid="{533A1E65-D138-5E42-8283-D5DFED7E00A7}"/>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5C33A533-D318-D947-A726-F5303DAC5C41}" vid="{8C9195C4-32ED-1840-BB21-16BBC00D9F6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51abd47-9546-4a61-92e9-da62ec2358b6">
      <UserInfo>
        <DisplayName>CLDT Members</DisplayName>
        <AccountId>7</AccountId>
        <AccountType/>
      </UserInfo>
      <UserInfo>
        <DisplayName>Leonid Felikson</DisplayName>
        <AccountId>722</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2002B1FB4E1914BAF6102CCF0B910D6" ma:contentTypeVersion="13" ma:contentTypeDescription="Create a new document." ma:contentTypeScope="" ma:versionID="c55836572cb5716942d8976da2d93e95">
  <xsd:schema xmlns:xsd="http://www.w3.org/2001/XMLSchema" xmlns:xs="http://www.w3.org/2001/XMLSchema" xmlns:p="http://schemas.microsoft.com/office/2006/metadata/properties" xmlns:ns2="fc700d6a-14c8-4431-87f0-1eb34fcb9ecc" xmlns:ns3="051abd47-9546-4a61-92e9-da62ec2358b6" targetNamespace="http://schemas.microsoft.com/office/2006/metadata/properties" ma:root="true" ma:fieldsID="ac40d2c8f144130975f694b73e553aec" ns2:_="" ns3:_="">
    <xsd:import namespace="fc700d6a-14c8-4431-87f0-1eb34fcb9ecc"/>
    <xsd:import namespace="051abd47-9546-4a61-92e9-da62ec2358b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OCR"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00d6a-14c8-4431-87f0-1eb34fcb9e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1abd47-9546-4a61-92e9-da62ec2358b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8F7E09-D485-4407-984B-97D2EA2C8D55}">
  <ds:schemaRefs>
    <ds:schemaRef ds:uri="http://schemas.microsoft.com/sharepoint/v3/contenttype/forms"/>
  </ds:schemaRefs>
</ds:datastoreItem>
</file>

<file path=customXml/itemProps2.xml><?xml version="1.0" encoding="utf-8"?>
<ds:datastoreItem xmlns:ds="http://schemas.openxmlformats.org/officeDocument/2006/customXml" ds:itemID="{F8A04465-0014-4D33-ABA2-D6924F11FEE0}">
  <ds:schemaRefs>
    <ds:schemaRef ds:uri="http://purl.org/dc/dcmitype/"/>
    <ds:schemaRef ds:uri="http://purl.org/dc/terms/"/>
    <ds:schemaRef ds:uri="http://schemas.microsoft.com/office/2006/metadata/properties"/>
    <ds:schemaRef ds:uri="http://purl.org/dc/elements/1.1/"/>
    <ds:schemaRef ds:uri="051abd47-9546-4a61-92e9-da62ec2358b6"/>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fc700d6a-14c8-4431-87f0-1eb34fcb9ecc"/>
  </ds:schemaRefs>
</ds:datastoreItem>
</file>

<file path=customXml/itemProps3.xml><?xml version="1.0" encoding="utf-8"?>
<ds:datastoreItem xmlns:ds="http://schemas.openxmlformats.org/officeDocument/2006/customXml" ds:itemID="{4C5D1A2C-28BF-4482-BA95-C585BD713E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700d6a-14c8-4431-87f0-1eb34fcb9ecc"/>
    <ds:schemaRef ds:uri="051abd47-9546-4a61-92e9-da62ec235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EP Presentation Theme - Simple</Template>
  <TotalTime>1441</TotalTime>
  <Words>301</Words>
  <Application>Microsoft Macintosh PowerPoint</Application>
  <PresentationFormat>On-screen Show (16:9)</PresentationFormat>
  <Paragraphs>32</Paragraphs>
  <Slides>6</Slides>
  <Notes>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6</vt:i4>
      </vt:variant>
    </vt:vector>
  </HeadingPairs>
  <TitlesOfParts>
    <vt:vector size="18" baseType="lpstr">
      <vt:lpstr>Arial</vt:lpstr>
      <vt:lpstr>Calibri</vt:lpstr>
      <vt:lpstr>Courier New</vt:lpstr>
      <vt:lpstr>Roboto</vt:lpstr>
      <vt:lpstr>Source Sans Pro</vt:lpstr>
      <vt:lpstr>Source Serif Pro</vt:lpstr>
      <vt:lpstr>Tahoma</vt:lpstr>
      <vt:lpstr>Times New Roman</vt:lpstr>
      <vt:lpstr>Wingdings</vt:lpstr>
      <vt:lpstr>EP Presentation Theme - Simple</vt:lpstr>
      <vt:lpstr>1_EP Presentation Theme - Fancy</vt:lpstr>
      <vt:lpstr>2_EP Presentation Theme - Special</vt:lpstr>
      <vt:lpstr>Introduction to Parallel Programming with CUDA</vt:lpstr>
      <vt:lpstr>Nvidia GPU Device Layout</vt:lpstr>
      <vt:lpstr>GPU Device L2/Constant Memory By Architecture</vt:lpstr>
      <vt:lpstr>GPU Device Shared Memory By Architecture</vt:lpstr>
      <vt:lpstr>Bibliography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Parallel Programming with CUDA</dc:title>
  <dc:creator>Chance Pascale</dc:creator>
  <cp:lastModifiedBy>Chance Pascale</cp:lastModifiedBy>
  <cp:revision>10</cp:revision>
  <dcterms:created xsi:type="dcterms:W3CDTF">2021-06-05T19:38:24Z</dcterms:created>
  <dcterms:modified xsi:type="dcterms:W3CDTF">2021-07-21T15:44:59Z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0x010100F2002B1FB4E1914BAF6102CCF0B910D6</vt:lpwstr>
  </property>
</Properties>
</file>